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287" r:id="rId2"/>
    <p:sldId id="259" r:id="rId3"/>
    <p:sldId id="308" r:id="rId4"/>
    <p:sldId id="330" r:id="rId5"/>
    <p:sldId id="300" r:id="rId6"/>
    <p:sldId id="318" r:id="rId7"/>
    <p:sldId id="320" r:id="rId8"/>
    <p:sldId id="301" r:id="rId9"/>
    <p:sldId id="302" r:id="rId10"/>
    <p:sldId id="309" r:id="rId11"/>
    <p:sldId id="303" r:id="rId12"/>
    <p:sldId id="310" r:id="rId13"/>
    <p:sldId id="304" r:id="rId14"/>
    <p:sldId id="305" r:id="rId15"/>
    <p:sldId id="306" r:id="rId16"/>
    <p:sldId id="307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11" r:id="rId27"/>
    <p:sldId id="312" r:id="rId28"/>
    <p:sldId id="313" r:id="rId29"/>
    <p:sldId id="314" r:id="rId30"/>
    <p:sldId id="326" r:id="rId31"/>
    <p:sldId id="327" r:id="rId32"/>
    <p:sldId id="328" r:id="rId33"/>
    <p:sldId id="329" r:id="rId34"/>
    <p:sldId id="325" r:id="rId35"/>
    <p:sldId id="315" r:id="rId36"/>
    <p:sldId id="316" r:id="rId37"/>
    <p:sldId id="321" r:id="rId38"/>
    <p:sldId id="322" r:id="rId39"/>
    <p:sldId id="317" r:id="rId40"/>
    <p:sldId id="331" r:id="rId41"/>
    <p:sldId id="332" r:id="rId42"/>
    <p:sldId id="323" r:id="rId43"/>
    <p:sldId id="32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6" d="100"/>
          <a:sy n="66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1F88-6A52-4179-BDC0-610181019D14}" type="datetimeFigureOut">
              <a:rPr lang="zh-TW" altLang="en-US" smtClean="0"/>
              <a:pPr/>
              <a:t>2014/12/31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AAEA0-7EDB-4621-89C3-9EECEC5110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22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8.109.83:8080/phpbb3/index.php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site/lggntust/hom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B24BC-2B1E-460A-A25A-760E3E551CC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80834" name="Rectangle 2"/>
          <p:cNvSpPr>
            <a:spLocks noChangeArrowheads="1"/>
          </p:cNvSpPr>
          <p:nvPr/>
        </p:nvSpPr>
        <p:spPr bwMode="auto">
          <a:xfrm>
            <a:off x="385763" y="548680"/>
            <a:ext cx="8505825" cy="187220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北市公務人員訓練處</a:t>
            </a:r>
            <a:endParaRPr lang="en-US" altLang="zh-TW" sz="40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0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系統思考研習班：系統模擬</a:t>
            </a:r>
            <a:endParaRPr lang="en-US" altLang="zh-TW" sz="3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2708275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資源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：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http://140.118.109.83:8080/phpbb3/index.php</a:t>
            </a:r>
            <a:endParaRPr lang="en-US" altLang="zh-TW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個人網站： </a:t>
            </a:r>
            <a:r>
              <a:rPr lang="en-US" altLang="zh-TW" b="1" dirty="0">
                <a:hlinkClick r:id="rId4"/>
              </a:rPr>
              <a:t>https://</a:t>
            </a:r>
            <a:r>
              <a:rPr lang="en-US" altLang="zh-TW" b="1" dirty="0" smtClean="0">
                <a:hlinkClick r:id="rId4"/>
              </a:rPr>
              <a:t>sites.google.com/site/lggntust/home</a:t>
            </a:r>
            <a:endParaRPr lang="en-US" altLang="zh-TW" b="1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粉絲團：</a:t>
            </a:r>
            <a:r>
              <a:rPr lang="zh-TW" altLang="en-US" b="1" dirty="0" smtClean="0"/>
              <a:t>策略資訊系統實驗室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90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INTEG(rate, initial value)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677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寫上方程式：水位差距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54714"/>
            <a:ext cx="6264696" cy="546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MAX(A, B)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735" y="1700808"/>
            <a:ext cx="7091641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寫上方程式：水流閘門的調整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58285" cy="55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寫上方程式：入流量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4377"/>
            <a:ext cx="6192688" cy="53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寫上方程式：目標水位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976664" cy="51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倒一杯水系統模擬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059832" y="580526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資料來源：系統動力學，五南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1" y="1186354"/>
            <a:ext cx="86292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Sketching the Rabbit Model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276350"/>
            <a:ext cx="84677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TW" dirty="0" smtClean="0"/>
              <a:t>Writing Equations</a:t>
            </a:r>
            <a:r>
              <a:rPr lang="zh-TW" altLang="en-US" dirty="0" smtClean="0"/>
              <a:t>：</a:t>
            </a:r>
            <a:r>
              <a:rPr lang="en-US" altLang="zh-TW" sz="3600" dirty="0" smtClean="0"/>
              <a:t>rabbit population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426598" cy="50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Writing Equations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births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306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3064-314A-4405-8320-45C0C6DF8B0D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079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系統模擬</a:t>
            </a:r>
          </a:p>
        </p:txBody>
      </p:sp>
      <p:pic>
        <p:nvPicPr>
          <p:cNvPr id="538628" name="Picture 3" descr="j028376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3068960"/>
            <a:ext cx="1754240" cy="119863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Writing Equations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deaths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755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Writing Equations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birth rate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992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526338" cy="1143000"/>
          </a:xfrm>
        </p:spPr>
        <p:txBody>
          <a:bodyPr/>
          <a:lstStyle/>
          <a:p>
            <a:r>
              <a:rPr lang="en-US" altLang="zh-TW" dirty="0" smtClean="0"/>
              <a:t>Writing Equations</a:t>
            </a:r>
            <a:r>
              <a:rPr lang="zh-TW" altLang="en-US" dirty="0" smtClean="0"/>
              <a:t>：</a:t>
            </a:r>
            <a:r>
              <a:rPr lang="en-US" altLang="zh-TW" sz="3600" dirty="0" smtClean="0"/>
              <a:t>average lifetime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069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Experiments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57" y="1484784"/>
            <a:ext cx="828830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Experiments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89" y="1340768"/>
            <a:ext cx="8628419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Experiments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2484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飲鴆止渴：防洪系統結構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059832" y="580526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資料來源：系統動力學，五南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959929"/>
            <a:ext cx="7203330" cy="536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飲鴆止渴：防洪系統模擬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3043064" y="617261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資料來源：系統動力學，五南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728420" cy="509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寫上時間滯延功能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9681"/>
            <a:ext cx="6264696" cy="544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en-US" altLang="zh-TW" sz="3200" dirty="0" smtClean="0"/>
              <a:t>DELAY FIXED</a:t>
            </a:r>
            <a:br>
              <a:rPr lang="en-US" altLang="zh-TW" sz="3200" dirty="0" smtClean="0"/>
            </a:br>
            <a:r>
              <a:rPr lang="en-US" altLang="zh-TW" sz="3200" dirty="0" smtClean="0"/>
              <a:t>(input, delay time, initial value)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347788"/>
            <a:ext cx="86487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VENSIM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27218" cy="499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都市淹水的風險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306994" cy="54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堤防加高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34" y="836713"/>
            <a:ext cx="637553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淹水風險的增加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6657"/>
            <a:ext cx="6192688" cy="538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淹水風險的減少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4905"/>
            <a:ext cx="6336705" cy="549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飲鴆止渴：防洪系統模擬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0" y="1124744"/>
            <a:ext cx="8808759" cy="46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補習班經營系統模擬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3952" cy="43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547664" y="558924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資料來源：陳曉伶，以系統動力學探討美語補習班之經營模式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補習班經營系統模擬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13" y="908720"/>
            <a:ext cx="8945587" cy="45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547664" y="558924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資料來源：陳曉伶，以系統動力學探討美語補習班之經營模式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554" y="188640"/>
            <a:ext cx="8229600" cy="1143000"/>
          </a:xfrm>
        </p:spPr>
        <p:txBody>
          <a:bodyPr/>
          <a:lstStyle/>
          <a:p>
            <a:r>
              <a:rPr lang="zh-TW" altLang="en-US" dirty="0"/>
              <a:t>就業力模擬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07504" y="1556792"/>
            <a:ext cx="8820472" cy="4180760"/>
            <a:chOff x="107504" y="1556792"/>
            <a:chExt cx="8820472" cy="41807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8820472" cy="418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67544" y="2348880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79912" y="2996952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436096" y="3027065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172400" y="2780928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704531" y="4725144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370240" y="4747828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100392" y="5517232"/>
              <a:ext cx="14401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就業力模擬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8565"/>
            <a:ext cx="8460432" cy="529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Steve Jobs</a:t>
            </a:r>
            <a:r>
              <a:rPr lang="zh-TW" altLang="en-US" dirty="0" smtClean="0"/>
              <a:t>的人生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17606" cy="54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Vensim</a:t>
            </a:r>
            <a:r>
              <a:rPr lang="zh-TW" altLang="en-US" dirty="0" smtClean="0"/>
              <a:t>操作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" y="1196752"/>
            <a:ext cx="8687065" cy="50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523830" y="3839482"/>
            <a:ext cx="2016224" cy="848627"/>
          </a:xfrm>
          <a:prstGeom prst="wedgeEllipseCallout">
            <a:avLst>
              <a:gd name="adj1" fmla="val -2472"/>
              <a:gd name="adj2" fmla="val -234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輔助</a:t>
            </a:r>
            <a:r>
              <a:rPr lang="zh-TW" altLang="en-US" sz="2400" b="1" dirty="0" smtClean="0"/>
              <a:t>變數</a:t>
            </a:r>
            <a:endParaRPr lang="zh-TW" altLang="en-US" sz="2400" b="1" dirty="0"/>
          </a:p>
        </p:txBody>
      </p:sp>
      <p:sp>
        <p:nvSpPr>
          <p:cNvPr id="8" name="橢圓形圖說文字 7"/>
          <p:cNvSpPr/>
          <p:nvPr/>
        </p:nvSpPr>
        <p:spPr>
          <a:xfrm>
            <a:off x="6516216" y="3308185"/>
            <a:ext cx="2016224" cy="848627"/>
          </a:xfrm>
          <a:prstGeom prst="wedgeEllipseCallout">
            <a:avLst>
              <a:gd name="adj1" fmla="val -148075"/>
              <a:gd name="adj2" fmla="val -17450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函數設定</a:t>
            </a:r>
            <a:endParaRPr lang="zh-TW" altLang="en-US" sz="2400" b="1" dirty="0"/>
          </a:p>
        </p:txBody>
      </p:sp>
      <p:sp>
        <p:nvSpPr>
          <p:cNvPr id="10" name="橢圓形圖說文字 9"/>
          <p:cNvSpPr/>
          <p:nvPr/>
        </p:nvSpPr>
        <p:spPr>
          <a:xfrm>
            <a:off x="6611888" y="4335583"/>
            <a:ext cx="2016224" cy="848627"/>
          </a:xfrm>
          <a:prstGeom prst="wedgeEllipseCallout">
            <a:avLst>
              <a:gd name="adj1" fmla="val -178803"/>
              <a:gd name="adj2" fmla="val -30160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各種符號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6870042" y="2459558"/>
            <a:ext cx="2016224" cy="848627"/>
          </a:xfrm>
          <a:prstGeom prst="wedgeEllipseCallout">
            <a:avLst>
              <a:gd name="adj1" fmla="val -80445"/>
              <a:gd name="adj2" fmla="val -1215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模擬</a:t>
            </a:r>
            <a:r>
              <a:rPr lang="zh-TW" altLang="en-US" sz="2400" b="1" dirty="0">
                <a:solidFill>
                  <a:srgbClr val="FF0000"/>
                </a:solidFill>
              </a:rPr>
              <a:t>執行</a:t>
            </a:r>
          </a:p>
        </p:txBody>
      </p:sp>
      <p:sp>
        <p:nvSpPr>
          <p:cNvPr id="12" name="橢圓形圖說文字 11"/>
          <p:cNvSpPr/>
          <p:nvPr/>
        </p:nvSpPr>
        <p:spPr>
          <a:xfrm>
            <a:off x="4095092" y="4840508"/>
            <a:ext cx="2016224" cy="848627"/>
          </a:xfrm>
          <a:prstGeom prst="wedgeEllipseCallout">
            <a:avLst>
              <a:gd name="adj1" fmla="val -77262"/>
              <a:gd name="adj2" fmla="val -34904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輸出設定</a:t>
            </a:r>
          </a:p>
        </p:txBody>
      </p:sp>
      <p:sp>
        <p:nvSpPr>
          <p:cNvPr id="13" name="橢圓形圖說文字 12"/>
          <p:cNvSpPr/>
          <p:nvPr/>
        </p:nvSpPr>
        <p:spPr>
          <a:xfrm>
            <a:off x="1889992" y="4840509"/>
            <a:ext cx="2016224" cy="848627"/>
          </a:xfrm>
          <a:prstGeom prst="wedgeEllipseCallout">
            <a:avLst>
              <a:gd name="adj1" fmla="val -115606"/>
              <a:gd name="adj2" fmla="val -742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/>
                </a:solidFill>
              </a:rPr>
              <a:t>顯示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結果</a:t>
            </a:r>
            <a:endParaRPr lang="zh-TW" alt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4723994" y="3830658"/>
            <a:ext cx="2016224" cy="848627"/>
          </a:xfrm>
          <a:prstGeom prst="wedgeEllipseCallout">
            <a:avLst>
              <a:gd name="adj1" fmla="val -163192"/>
              <a:gd name="adj2" fmla="val -2387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率</a:t>
            </a:r>
            <a:r>
              <a:rPr lang="zh-TW" altLang="en-US" sz="2400" b="1" dirty="0" smtClean="0"/>
              <a:t>量變數</a:t>
            </a:r>
            <a:endParaRPr lang="zh-TW" altLang="en-US" sz="2400" b="1" dirty="0"/>
          </a:p>
        </p:txBody>
      </p:sp>
      <p:sp>
        <p:nvSpPr>
          <p:cNvPr id="4" name="橢圓形圖說文字 3"/>
          <p:cNvSpPr/>
          <p:nvPr/>
        </p:nvSpPr>
        <p:spPr>
          <a:xfrm>
            <a:off x="2571049" y="3732499"/>
            <a:ext cx="2016224" cy="848627"/>
          </a:xfrm>
          <a:prstGeom prst="wedgeEllipseCallout">
            <a:avLst>
              <a:gd name="adj1" fmla="val -87606"/>
              <a:gd name="adj2" fmla="val -2179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積量變數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2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台科管理學院讓我價值提升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15" y="1196752"/>
            <a:ext cx="69246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回顧職涯歷程，關鍵影響之模擬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23609" cy="52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zh-TW" altLang="en-US" dirty="0" smtClean="0"/>
              <a:t>線上系統模擬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3729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InsightMaker</a:t>
            </a:r>
            <a:r>
              <a:rPr lang="zh-TW" altLang="en-US" dirty="0"/>
              <a:t>線上系統模擬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20472" cy="495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倒一杯水的系統結構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059832" y="580526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資料來源：系統動力學，五南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71550"/>
            <a:ext cx="77247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200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516F-0C9A-4F83-B541-6588E1C15C04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/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積量與率量</a:t>
            </a:r>
            <a:endParaRPr lang="en-US" altLang="zh-TW" dirty="0">
              <a:ea typeface="標楷體" pitchFamily="65" charset="-120"/>
            </a:endParaRPr>
          </a:p>
        </p:txBody>
      </p:sp>
      <p:grpSp>
        <p:nvGrpSpPr>
          <p:cNvPr id="213" name="群組 212"/>
          <p:cNvGrpSpPr/>
          <p:nvPr/>
        </p:nvGrpSpPr>
        <p:grpSpPr>
          <a:xfrm>
            <a:off x="1187624" y="1268760"/>
            <a:ext cx="5832648" cy="3528392"/>
            <a:chOff x="1906588" y="1908175"/>
            <a:chExt cx="5029200" cy="2428875"/>
          </a:xfrm>
        </p:grpSpPr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1906588" y="2176463"/>
              <a:ext cx="5029200" cy="2160587"/>
              <a:chOff x="1201" y="1371"/>
              <a:chExt cx="3168" cy="1361"/>
            </a:xfrm>
          </p:grpSpPr>
          <p:grpSp>
            <p:nvGrpSpPr>
              <p:cNvPr id="3" name="Group 17"/>
              <p:cNvGrpSpPr>
                <a:grpSpLocks/>
              </p:cNvGrpSpPr>
              <p:nvPr/>
            </p:nvGrpSpPr>
            <p:grpSpPr bwMode="auto">
              <a:xfrm>
                <a:off x="1872" y="1729"/>
                <a:ext cx="2497" cy="1003"/>
                <a:chOff x="1872" y="1729"/>
                <a:chExt cx="2497" cy="1003"/>
              </a:xfrm>
            </p:grpSpPr>
            <p:grpSp>
              <p:nvGrpSpPr>
                <p:cNvPr id="4" name="Group 14"/>
                <p:cNvGrpSpPr>
                  <a:grpSpLocks/>
                </p:cNvGrpSpPr>
                <p:nvPr/>
              </p:nvGrpSpPr>
              <p:grpSpPr bwMode="auto">
                <a:xfrm>
                  <a:off x="1872" y="1729"/>
                  <a:ext cx="2497" cy="863"/>
                  <a:chOff x="1872" y="1729"/>
                  <a:chExt cx="2497" cy="863"/>
                </a:xfrm>
              </p:grpSpPr>
              <p:grpSp>
                <p:nvGrpSpPr>
                  <p:cNvPr id="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872" y="1729"/>
                    <a:ext cx="481" cy="863"/>
                    <a:chOff x="1872" y="1729"/>
                    <a:chExt cx="481" cy="863"/>
                  </a:xfrm>
                </p:grpSpPr>
                <p:sp>
                  <p:nvSpPr>
                    <p:cNvPr id="13317" name="Arc 5"/>
                    <p:cNvSpPr>
                      <a:spLocks/>
                    </p:cNvSpPr>
                    <p:nvPr/>
                  </p:nvSpPr>
                  <p:spPr bwMode="auto">
                    <a:xfrm>
                      <a:off x="1872" y="1729"/>
                      <a:ext cx="193" cy="144"/>
                    </a:xfrm>
                    <a:custGeom>
                      <a:avLst/>
                      <a:gdLst>
                        <a:gd name="G0" fmla="+- 112 0 0"/>
                        <a:gd name="G1" fmla="+- 21600 0 0"/>
                        <a:gd name="G2" fmla="+- 21600 0 0"/>
                        <a:gd name="T0" fmla="*/ 0 w 21712"/>
                        <a:gd name="T1" fmla="*/ 0 h 21600"/>
                        <a:gd name="T2" fmla="*/ 21712 w 21712"/>
                        <a:gd name="T3" fmla="*/ 21600 h 21600"/>
                        <a:gd name="T4" fmla="*/ 112 w 21712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12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4" y="-1"/>
                            <a:pt x="112" y="0"/>
                          </a:cubicBezTo>
                          <a:cubicBezTo>
                            <a:pt x="12041" y="0"/>
                            <a:pt x="21712" y="9670"/>
                            <a:pt x="21712" y="21600"/>
                          </a:cubicBezTo>
                        </a:path>
                        <a:path w="21712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4" y="-1"/>
                            <a:pt x="112" y="0"/>
                          </a:cubicBezTo>
                          <a:cubicBezTo>
                            <a:pt x="12041" y="0"/>
                            <a:pt x="21712" y="9670"/>
                            <a:pt x="21712" y="21600"/>
                          </a:cubicBezTo>
                          <a:lnTo>
                            <a:pt x="112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18" name="Arc 6"/>
                    <p:cNvSpPr>
                      <a:spLocks/>
                    </p:cNvSpPr>
                    <p:nvPr/>
                  </p:nvSpPr>
                  <p:spPr bwMode="auto">
                    <a:xfrm>
                      <a:off x="2065" y="2448"/>
                      <a:ext cx="288" cy="144"/>
                    </a:xfrm>
                    <a:custGeom>
                      <a:avLst/>
                      <a:gdLst>
                        <a:gd name="G0" fmla="+- 21600 0 0"/>
                        <a:gd name="G1" fmla="+- 0 0 0"/>
                        <a:gd name="G2" fmla="+- 21600 0 0"/>
                        <a:gd name="T0" fmla="*/ 21600 w 21600"/>
                        <a:gd name="T1" fmla="*/ 21600 h 21600"/>
                        <a:gd name="T2" fmla="*/ 0 w 21600"/>
                        <a:gd name="T3" fmla="*/ 0 h 21600"/>
                        <a:gd name="T4" fmla="*/ 2160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19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872"/>
                      <a:ext cx="0" cy="5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888" y="1729"/>
                    <a:ext cx="481" cy="863"/>
                    <a:chOff x="3888" y="1729"/>
                    <a:chExt cx="481" cy="863"/>
                  </a:xfrm>
                </p:grpSpPr>
                <p:sp>
                  <p:nvSpPr>
                    <p:cNvPr id="13321" name="Arc 9"/>
                    <p:cNvSpPr>
                      <a:spLocks/>
                    </p:cNvSpPr>
                    <p:nvPr/>
                  </p:nvSpPr>
                  <p:spPr bwMode="auto">
                    <a:xfrm>
                      <a:off x="4177" y="1729"/>
                      <a:ext cx="192" cy="144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0 w 21600"/>
                        <a:gd name="T1" fmla="*/ 21600 h 21600"/>
                        <a:gd name="T2" fmla="*/ 21488 w 21600"/>
                        <a:gd name="T3" fmla="*/ 0 h 21600"/>
                        <a:gd name="T4" fmla="*/ 2160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14"/>
                            <a:pt x="9602" y="61"/>
                            <a:pt x="21488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14"/>
                            <a:pt x="9602" y="61"/>
                            <a:pt x="21488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22" name="Arc 10"/>
                    <p:cNvSpPr>
                      <a:spLocks/>
                    </p:cNvSpPr>
                    <p:nvPr/>
                  </p:nvSpPr>
                  <p:spPr bwMode="auto">
                    <a:xfrm>
                      <a:off x="3888" y="2448"/>
                      <a:ext cx="288" cy="144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2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1872"/>
                      <a:ext cx="0" cy="5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33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592"/>
                    <a:ext cx="16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3327" name="AutoShape 15"/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2308" y="2596"/>
                  <a:ext cx="136" cy="13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28" name="AutoShape 16"/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3748" y="2596"/>
                  <a:ext cx="136" cy="13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3330" name="Line 18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2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2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>
                <a:off x="2064" y="2256"/>
                <a:ext cx="2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>
                <a:off x="2064" y="2352"/>
                <a:ext cx="2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2112" y="2448"/>
                <a:ext cx="20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2160" y="2496"/>
                <a:ext cx="19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6" name="Rectangle 24"/>
              <p:cNvSpPr>
                <a:spLocks noChangeArrowheads="1"/>
              </p:cNvSpPr>
              <p:nvPr/>
            </p:nvSpPr>
            <p:spPr bwMode="auto">
              <a:xfrm>
                <a:off x="3028" y="2500"/>
                <a:ext cx="88" cy="136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1641" y="1371"/>
                <a:ext cx="893" cy="609"/>
                <a:chOff x="1641" y="1371"/>
                <a:chExt cx="893" cy="609"/>
              </a:xfrm>
            </p:grpSpPr>
            <p:grpSp>
              <p:nvGrpSpPr>
                <p:cNvPr id="8" name="Group 32"/>
                <p:cNvGrpSpPr>
                  <a:grpSpLocks/>
                </p:cNvGrpSpPr>
                <p:nvPr/>
              </p:nvGrpSpPr>
              <p:grpSpPr bwMode="auto">
                <a:xfrm>
                  <a:off x="1903" y="1544"/>
                  <a:ext cx="631" cy="436"/>
                  <a:chOff x="1903" y="1544"/>
                  <a:chExt cx="631" cy="436"/>
                </a:xfrm>
              </p:grpSpPr>
              <p:sp>
                <p:nvSpPr>
                  <p:cNvPr id="13337" name="Freeform 25"/>
                  <p:cNvSpPr>
                    <a:spLocks/>
                  </p:cNvSpPr>
                  <p:nvPr/>
                </p:nvSpPr>
                <p:spPr bwMode="auto">
                  <a:xfrm>
                    <a:off x="1903" y="1544"/>
                    <a:ext cx="437" cy="365"/>
                  </a:xfrm>
                  <a:custGeom>
                    <a:avLst/>
                    <a:gdLst/>
                    <a:ahLst/>
                    <a:cxnLst>
                      <a:cxn ang="0">
                        <a:pos x="385" y="318"/>
                      </a:cxn>
                      <a:cxn ang="0">
                        <a:pos x="0" y="0"/>
                      </a:cxn>
                      <a:cxn ang="0">
                        <a:pos x="414" y="327"/>
                      </a:cxn>
                      <a:cxn ang="0">
                        <a:pos x="436" y="364"/>
                      </a:cxn>
                      <a:cxn ang="0">
                        <a:pos x="385" y="318"/>
                      </a:cxn>
                    </a:cxnLst>
                    <a:rect l="0" t="0" r="r" b="b"/>
                    <a:pathLst>
                      <a:path w="437" h="365">
                        <a:moveTo>
                          <a:pt x="385" y="318"/>
                        </a:moveTo>
                        <a:lnTo>
                          <a:pt x="0" y="0"/>
                        </a:lnTo>
                        <a:lnTo>
                          <a:pt x="414" y="327"/>
                        </a:lnTo>
                        <a:lnTo>
                          <a:pt x="436" y="364"/>
                        </a:lnTo>
                        <a:lnTo>
                          <a:pt x="385" y="318"/>
                        </a:lnTo>
                      </a:path>
                    </a:pathLst>
                  </a:custGeom>
                  <a:solidFill>
                    <a:srgbClr val="40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38" name="Freeform 26"/>
                  <p:cNvSpPr>
                    <a:spLocks/>
                  </p:cNvSpPr>
                  <p:nvPr/>
                </p:nvSpPr>
                <p:spPr bwMode="auto">
                  <a:xfrm>
                    <a:off x="1930" y="1544"/>
                    <a:ext cx="544" cy="2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43" y="283"/>
                      </a:cxn>
                      <a:cxn ang="0">
                        <a:pos x="535" y="26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44" h="284">
                        <a:moveTo>
                          <a:pt x="0" y="0"/>
                        </a:moveTo>
                        <a:lnTo>
                          <a:pt x="543" y="283"/>
                        </a:lnTo>
                        <a:lnTo>
                          <a:pt x="535" y="26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C0C0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39" name="Freeform 27"/>
                  <p:cNvSpPr>
                    <a:spLocks/>
                  </p:cNvSpPr>
                  <p:nvPr/>
                </p:nvSpPr>
                <p:spPr bwMode="auto">
                  <a:xfrm>
                    <a:off x="1986" y="1551"/>
                    <a:ext cx="496" cy="2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95" y="223"/>
                      </a:cxn>
                      <a:cxn ang="0">
                        <a:pos x="495" y="20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96" h="224">
                        <a:moveTo>
                          <a:pt x="0" y="0"/>
                        </a:moveTo>
                        <a:lnTo>
                          <a:pt x="495" y="223"/>
                        </a:lnTo>
                        <a:lnTo>
                          <a:pt x="495" y="20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A0A0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40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69" y="1760"/>
                    <a:ext cx="142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lg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41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44" y="1616"/>
                    <a:ext cx="26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lg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42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09" y="1544"/>
                    <a:ext cx="525" cy="14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lg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43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09" y="1762"/>
                    <a:ext cx="129" cy="21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lg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" name="Group 44"/>
                <p:cNvGrpSpPr>
                  <a:grpSpLocks/>
                </p:cNvGrpSpPr>
                <p:nvPr/>
              </p:nvGrpSpPr>
              <p:grpSpPr bwMode="auto">
                <a:xfrm>
                  <a:off x="1641" y="1371"/>
                  <a:ext cx="267" cy="178"/>
                  <a:chOff x="1641" y="1371"/>
                  <a:chExt cx="267" cy="178"/>
                </a:xfrm>
              </p:grpSpPr>
              <p:grpSp>
                <p:nvGrpSpPr>
                  <p:cNvPr id="1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750" y="1431"/>
                    <a:ext cx="158" cy="118"/>
                    <a:chOff x="1750" y="1431"/>
                    <a:chExt cx="158" cy="118"/>
                  </a:xfrm>
                </p:grpSpPr>
                <p:sp>
                  <p:nvSpPr>
                    <p:cNvPr id="13345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4" y="1501"/>
                      <a:ext cx="44" cy="4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4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750" y="1431"/>
                      <a:ext cx="156" cy="118"/>
                    </a:xfrm>
                    <a:custGeom>
                      <a:avLst/>
                      <a:gdLst/>
                      <a:ahLst/>
                      <a:cxnLst>
                        <a:cxn ang="0">
                          <a:pos x="127" y="116"/>
                        </a:cxn>
                        <a:cxn ang="0">
                          <a:pos x="132" y="117"/>
                        </a:cxn>
                        <a:cxn ang="0">
                          <a:pos x="136" y="117"/>
                        </a:cxn>
                        <a:cxn ang="0">
                          <a:pos x="142" y="116"/>
                        </a:cxn>
                        <a:cxn ang="0">
                          <a:pos x="146" y="114"/>
                        </a:cxn>
                        <a:cxn ang="0">
                          <a:pos x="149" y="111"/>
                        </a:cxn>
                        <a:cxn ang="0">
                          <a:pos x="151" y="107"/>
                        </a:cxn>
                        <a:cxn ang="0">
                          <a:pos x="152" y="104"/>
                        </a:cxn>
                        <a:cxn ang="0">
                          <a:pos x="154" y="101"/>
                        </a:cxn>
                        <a:cxn ang="0">
                          <a:pos x="155" y="97"/>
                        </a:cxn>
                        <a:cxn ang="0">
                          <a:pos x="155" y="91"/>
                        </a:cxn>
                        <a:cxn ang="0">
                          <a:pos x="154" y="86"/>
                        </a:cxn>
                        <a:cxn ang="0">
                          <a:pos x="152" y="82"/>
                        </a:cxn>
                        <a:cxn ang="0">
                          <a:pos x="150" y="79"/>
                        </a:cxn>
                        <a:cxn ang="0">
                          <a:pos x="149" y="77"/>
                        </a:cxn>
                        <a:cxn ang="0">
                          <a:pos x="145" y="74"/>
                        </a:cxn>
                        <a:cxn ang="0">
                          <a:pos x="24" y="0"/>
                        </a:cxn>
                        <a:cxn ang="0">
                          <a:pos x="0" y="56"/>
                        </a:cxn>
                        <a:cxn ang="0">
                          <a:pos x="127" y="116"/>
                        </a:cxn>
                      </a:cxnLst>
                      <a:rect l="0" t="0" r="r" b="b"/>
                      <a:pathLst>
                        <a:path w="156" h="118">
                          <a:moveTo>
                            <a:pt x="127" y="116"/>
                          </a:moveTo>
                          <a:lnTo>
                            <a:pt x="132" y="117"/>
                          </a:lnTo>
                          <a:lnTo>
                            <a:pt x="136" y="117"/>
                          </a:lnTo>
                          <a:lnTo>
                            <a:pt x="142" y="116"/>
                          </a:lnTo>
                          <a:lnTo>
                            <a:pt x="146" y="114"/>
                          </a:lnTo>
                          <a:lnTo>
                            <a:pt x="149" y="111"/>
                          </a:lnTo>
                          <a:lnTo>
                            <a:pt x="151" y="107"/>
                          </a:lnTo>
                          <a:lnTo>
                            <a:pt x="152" y="104"/>
                          </a:lnTo>
                          <a:lnTo>
                            <a:pt x="154" y="101"/>
                          </a:lnTo>
                          <a:lnTo>
                            <a:pt x="155" y="97"/>
                          </a:lnTo>
                          <a:lnTo>
                            <a:pt x="155" y="91"/>
                          </a:lnTo>
                          <a:lnTo>
                            <a:pt x="154" y="86"/>
                          </a:lnTo>
                          <a:lnTo>
                            <a:pt x="152" y="82"/>
                          </a:lnTo>
                          <a:lnTo>
                            <a:pt x="150" y="79"/>
                          </a:lnTo>
                          <a:lnTo>
                            <a:pt x="149" y="77"/>
                          </a:lnTo>
                          <a:lnTo>
                            <a:pt x="145" y="74"/>
                          </a:lnTo>
                          <a:lnTo>
                            <a:pt x="24" y="0"/>
                          </a:lnTo>
                          <a:lnTo>
                            <a:pt x="0" y="56"/>
                          </a:lnTo>
                          <a:lnTo>
                            <a:pt x="127" y="11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47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2" y="1489"/>
                      <a:ext cx="116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710" y="1406"/>
                    <a:ext cx="85" cy="89"/>
                    <a:chOff x="1710" y="1406"/>
                    <a:chExt cx="85" cy="89"/>
                  </a:xfrm>
                </p:grpSpPr>
                <p:sp>
                  <p:nvSpPr>
                    <p:cNvPr id="1334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710" y="1406"/>
                      <a:ext cx="85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9"/>
                        </a:cxn>
                        <a:cxn ang="0">
                          <a:pos x="43" y="86"/>
                        </a:cxn>
                        <a:cxn ang="0">
                          <a:pos x="46" y="87"/>
                        </a:cxn>
                        <a:cxn ang="0">
                          <a:pos x="49" y="87"/>
                        </a:cxn>
                        <a:cxn ang="0">
                          <a:pos x="53" y="88"/>
                        </a:cxn>
                        <a:cxn ang="0">
                          <a:pos x="56" y="88"/>
                        </a:cxn>
                        <a:cxn ang="0">
                          <a:pos x="59" y="87"/>
                        </a:cxn>
                        <a:cxn ang="0">
                          <a:pos x="63" y="86"/>
                        </a:cxn>
                        <a:cxn ang="0">
                          <a:pos x="65" y="85"/>
                        </a:cxn>
                        <a:cxn ang="0">
                          <a:pos x="68" y="83"/>
                        </a:cxn>
                        <a:cxn ang="0">
                          <a:pos x="70" y="82"/>
                        </a:cxn>
                        <a:cxn ang="0">
                          <a:pos x="72" y="79"/>
                        </a:cxn>
                        <a:cxn ang="0">
                          <a:pos x="74" y="78"/>
                        </a:cxn>
                        <a:cxn ang="0">
                          <a:pos x="77" y="75"/>
                        </a:cxn>
                        <a:cxn ang="0">
                          <a:pos x="78" y="72"/>
                        </a:cxn>
                        <a:cxn ang="0">
                          <a:pos x="81" y="69"/>
                        </a:cxn>
                        <a:cxn ang="0">
                          <a:pos x="81" y="66"/>
                        </a:cxn>
                        <a:cxn ang="0">
                          <a:pos x="83" y="62"/>
                        </a:cxn>
                        <a:cxn ang="0">
                          <a:pos x="84" y="58"/>
                        </a:cxn>
                        <a:cxn ang="0">
                          <a:pos x="84" y="55"/>
                        </a:cxn>
                        <a:cxn ang="0">
                          <a:pos x="84" y="52"/>
                        </a:cxn>
                        <a:cxn ang="0">
                          <a:pos x="84" y="50"/>
                        </a:cxn>
                        <a:cxn ang="0">
                          <a:pos x="83" y="47"/>
                        </a:cxn>
                        <a:cxn ang="0">
                          <a:pos x="83" y="44"/>
                        </a:cxn>
                        <a:cxn ang="0">
                          <a:pos x="82" y="41"/>
                        </a:cxn>
                        <a:cxn ang="0">
                          <a:pos x="81" y="38"/>
                        </a:cxn>
                        <a:cxn ang="0">
                          <a:pos x="80" y="35"/>
                        </a:cxn>
                        <a:cxn ang="0">
                          <a:pos x="78" y="32"/>
                        </a:cxn>
                        <a:cxn ang="0">
                          <a:pos x="77" y="30"/>
                        </a:cxn>
                        <a:cxn ang="0">
                          <a:pos x="31" y="0"/>
                        </a:cxn>
                        <a:cxn ang="0">
                          <a:pos x="0" y="69"/>
                        </a:cxn>
                      </a:cxnLst>
                      <a:rect l="0" t="0" r="r" b="b"/>
                      <a:pathLst>
                        <a:path w="85" h="89">
                          <a:moveTo>
                            <a:pt x="0" y="69"/>
                          </a:moveTo>
                          <a:lnTo>
                            <a:pt x="43" y="86"/>
                          </a:lnTo>
                          <a:lnTo>
                            <a:pt x="46" y="87"/>
                          </a:lnTo>
                          <a:lnTo>
                            <a:pt x="49" y="87"/>
                          </a:lnTo>
                          <a:lnTo>
                            <a:pt x="53" y="88"/>
                          </a:lnTo>
                          <a:lnTo>
                            <a:pt x="56" y="88"/>
                          </a:lnTo>
                          <a:lnTo>
                            <a:pt x="59" y="87"/>
                          </a:lnTo>
                          <a:lnTo>
                            <a:pt x="63" y="86"/>
                          </a:lnTo>
                          <a:lnTo>
                            <a:pt x="65" y="85"/>
                          </a:lnTo>
                          <a:lnTo>
                            <a:pt x="68" y="83"/>
                          </a:lnTo>
                          <a:lnTo>
                            <a:pt x="70" y="82"/>
                          </a:lnTo>
                          <a:lnTo>
                            <a:pt x="72" y="79"/>
                          </a:lnTo>
                          <a:lnTo>
                            <a:pt x="74" y="78"/>
                          </a:lnTo>
                          <a:lnTo>
                            <a:pt x="77" y="75"/>
                          </a:lnTo>
                          <a:lnTo>
                            <a:pt x="78" y="72"/>
                          </a:lnTo>
                          <a:lnTo>
                            <a:pt x="81" y="69"/>
                          </a:lnTo>
                          <a:lnTo>
                            <a:pt x="81" y="66"/>
                          </a:lnTo>
                          <a:lnTo>
                            <a:pt x="83" y="62"/>
                          </a:lnTo>
                          <a:lnTo>
                            <a:pt x="84" y="58"/>
                          </a:lnTo>
                          <a:lnTo>
                            <a:pt x="84" y="55"/>
                          </a:lnTo>
                          <a:lnTo>
                            <a:pt x="84" y="52"/>
                          </a:lnTo>
                          <a:lnTo>
                            <a:pt x="84" y="50"/>
                          </a:lnTo>
                          <a:lnTo>
                            <a:pt x="83" y="47"/>
                          </a:lnTo>
                          <a:lnTo>
                            <a:pt x="83" y="44"/>
                          </a:lnTo>
                          <a:lnTo>
                            <a:pt x="82" y="41"/>
                          </a:lnTo>
                          <a:lnTo>
                            <a:pt x="81" y="38"/>
                          </a:lnTo>
                          <a:lnTo>
                            <a:pt x="80" y="35"/>
                          </a:lnTo>
                          <a:lnTo>
                            <a:pt x="78" y="32"/>
                          </a:lnTo>
                          <a:lnTo>
                            <a:pt x="77" y="30"/>
                          </a:lnTo>
                          <a:lnTo>
                            <a:pt x="31" y="0"/>
                          </a:lnTo>
                          <a:lnTo>
                            <a:pt x="0" y="69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50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9" y="1472"/>
                      <a:ext cx="41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2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641" y="1371"/>
                    <a:ext cx="115" cy="105"/>
                    <a:chOff x="1641" y="1371"/>
                    <a:chExt cx="115" cy="105"/>
                  </a:xfrm>
                </p:grpSpPr>
                <p:sp>
                  <p:nvSpPr>
                    <p:cNvPr id="1335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661" y="1377"/>
                      <a:ext cx="95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2"/>
                        </a:cxn>
                        <a:cxn ang="0">
                          <a:pos x="45" y="97"/>
                        </a:cxn>
                        <a:cxn ang="0">
                          <a:pos x="47" y="98"/>
                        </a:cxn>
                        <a:cxn ang="0">
                          <a:pos x="51" y="98"/>
                        </a:cxn>
                        <a:cxn ang="0">
                          <a:pos x="54" y="98"/>
                        </a:cxn>
                        <a:cxn ang="0">
                          <a:pos x="57" y="98"/>
                        </a:cxn>
                        <a:cxn ang="0">
                          <a:pos x="60" y="98"/>
                        </a:cxn>
                        <a:cxn ang="0">
                          <a:pos x="62" y="98"/>
                        </a:cxn>
                        <a:cxn ang="0">
                          <a:pos x="66" y="98"/>
                        </a:cxn>
                        <a:cxn ang="0">
                          <a:pos x="68" y="98"/>
                        </a:cxn>
                        <a:cxn ang="0">
                          <a:pos x="70" y="97"/>
                        </a:cxn>
                        <a:cxn ang="0">
                          <a:pos x="73" y="96"/>
                        </a:cxn>
                        <a:cxn ang="0">
                          <a:pos x="75" y="94"/>
                        </a:cxn>
                        <a:cxn ang="0">
                          <a:pos x="78" y="92"/>
                        </a:cxn>
                        <a:cxn ang="0">
                          <a:pos x="80" y="91"/>
                        </a:cxn>
                        <a:cxn ang="0">
                          <a:pos x="83" y="88"/>
                        </a:cxn>
                        <a:cxn ang="0">
                          <a:pos x="84" y="86"/>
                        </a:cxn>
                        <a:cxn ang="0">
                          <a:pos x="86" y="83"/>
                        </a:cxn>
                        <a:cxn ang="0">
                          <a:pos x="88" y="82"/>
                        </a:cxn>
                        <a:cxn ang="0">
                          <a:pos x="89" y="78"/>
                        </a:cxn>
                        <a:cxn ang="0">
                          <a:pos x="91" y="76"/>
                        </a:cxn>
                        <a:cxn ang="0">
                          <a:pos x="92" y="71"/>
                        </a:cxn>
                        <a:cxn ang="0">
                          <a:pos x="92" y="67"/>
                        </a:cxn>
                        <a:cxn ang="0">
                          <a:pos x="93" y="64"/>
                        </a:cxn>
                        <a:cxn ang="0">
                          <a:pos x="93" y="61"/>
                        </a:cxn>
                        <a:cxn ang="0">
                          <a:pos x="94" y="59"/>
                        </a:cxn>
                        <a:cxn ang="0">
                          <a:pos x="93" y="55"/>
                        </a:cxn>
                        <a:cxn ang="0">
                          <a:pos x="93" y="52"/>
                        </a:cxn>
                        <a:cxn ang="0">
                          <a:pos x="92" y="50"/>
                        </a:cxn>
                        <a:cxn ang="0">
                          <a:pos x="92" y="46"/>
                        </a:cxn>
                        <a:cxn ang="0">
                          <a:pos x="91" y="42"/>
                        </a:cxn>
                        <a:cxn ang="0">
                          <a:pos x="89" y="40"/>
                        </a:cxn>
                        <a:cxn ang="0">
                          <a:pos x="88" y="36"/>
                        </a:cxn>
                        <a:cxn ang="0">
                          <a:pos x="86" y="33"/>
                        </a:cxn>
                        <a:cxn ang="0">
                          <a:pos x="84" y="32"/>
                        </a:cxn>
                        <a:cxn ang="0">
                          <a:pos x="83" y="30"/>
                        </a:cxn>
                        <a:cxn ang="0">
                          <a:pos x="79" y="27"/>
                        </a:cxn>
                        <a:cxn ang="0">
                          <a:pos x="77" y="25"/>
                        </a:cxn>
                        <a:cxn ang="0">
                          <a:pos x="34" y="0"/>
                        </a:cxn>
                        <a:cxn ang="0">
                          <a:pos x="0" y="72"/>
                        </a:cxn>
                      </a:cxnLst>
                      <a:rect l="0" t="0" r="r" b="b"/>
                      <a:pathLst>
                        <a:path w="95" h="99">
                          <a:moveTo>
                            <a:pt x="0" y="72"/>
                          </a:moveTo>
                          <a:lnTo>
                            <a:pt x="45" y="97"/>
                          </a:lnTo>
                          <a:lnTo>
                            <a:pt x="47" y="98"/>
                          </a:lnTo>
                          <a:lnTo>
                            <a:pt x="51" y="98"/>
                          </a:lnTo>
                          <a:lnTo>
                            <a:pt x="54" y="98"/>
                          </a:lnTo>
                          <a:lnTo>
                            <a:pt x="57" y="98"/>
                          </a:lnTo>
                          <a:lnTo>
                            <a:pt x="60" y="98"/>
                          </a:lnTo>
                          <a:lnTo>
                            <a:pt x="62" y="98"/>
                          </a:lnTo>
                          <a:lnTo>
                            <a:pt x="66" y="98"/>
                          </a:lnTo>
                          <a:lnTo>
                            <a:pt x="68" y="98"/>
                          </a:lnTo>
                          <a:lnTo>
                            <a:pt x="70" y="97"/>
                          </a:lnTo>
                          <a:lnTo>
                            <a:pt x="73" y="96"/>
                          </a:lnTo>
                          <a:lnTo>
                            <a:pt x="75" y="94"/>
                          </a:lnTo>
                          <a:lnTo>
                            <a:pt x="78" y="92"/>
                          </a:lnTo>
                          <a:lnTo>
                            <a:pt x="80" y="91"/>
                          </a:lnTo>
                          <a:lnTo>
                            <a:pt x="83" y="88"/>
                          </a:lnTo>
                          <a:lnTo>
                            <a:pt x="84" y="86"/>
                          </a:lnTo>
                          <a:lnTo>
                            <a:pt x="86" y="83"/>
                          </a:lnTo>
                          <a:lnTo>
                            <a:pt x="88" y="82"/>
                          </a:lnTo>
                          <a:lnTo>
                            <a:pt x="89" y="78"/>
                          </a:lnTo>
                          <a:lnTo>
                            <a:pt x="91" y="76"/>
                          </a:lnTo>
                          <a:lnTo>
                            <a:pt x="92" y="71"/>
                          </a:lnTo>
                          <a:lnTo>
                            <a:pt x="92" y="67"/>
                          </a:lnTo>
                          <a:lnTo>
                            <a:pt x="93" y="64"/>
                          </a:lnTo>
                          <a:lnTo>
                            <a:pt x="93" y="61"/>
                          </a:lnTo>
                          <a:lnTo>
                            <a:pt x="94" y="59"/>
                          </a:lnTo>
                          <a:lnTo>
                            <a:pt x="93" y="55"/>
                          </a:lnTo>
                          <a:lnTo>
                            <a:pt x="93" y="52"/>
                          </a:lnTo>
                          <a:lnTo>
                            <a:pt x="92" y="50"/>
                          </a:lnTo>
                          <a:lnTo>
                            <a:pt x="92" y="46"/>
                          </a:lnTo>
                          <a:lnTo>
                            <a:pt x="91" y="42"/>
                          </a:lnTo>
                          <a:lnTo>
                            <a:pt x="89" y="40"/>
                          </a:lnTo>
                          <a:lnTo>
                            <a:pt x="88" y="36"/>
                          </a:lnTo>
                          <a:lnTo>
                            <a:pt x="86" y="33"/>
                          </a:lnTo>
                          <a:lnTo>
                            <a:pt x="84" y="32"/>
                          </a:lnTo>
                          <a:lnTo>
                            <a:pt x="83" y="30"/>
                          </a:lnTo>
                          <a:lnTo>
                            <a:pt x="79" y="27"/>
                          </a:lnTo>
                          <a:lnTo>
                            <a:pt x="77" y="25"/>
                          </a:lnTo>
                          <a:lnTo>
                            <a:pt x="34" y="0"/>
                          </a:lnTo>
                          <a:lnTo>
                            <a:pt x="0" y="72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53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1" y="1371"/>
                      <a:ext cx="74" cy="8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354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1450"/>
                      <a:ext cx="3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E0E0E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sp>
            <p:nvSpPr>
              <p:cNvPr id="13358" name="Arc 46"/>
              <p:cNvSpPr>
                <a:spLocks/>
              </p:cNvSpPr>
              <p:nvPr/>
            </p:nvSpPr>
            <p:spPr bwMode="auto">
              <a:xfrm>
                <a:off x="1201" y="1393"/>
                <a:ext cx="432" cy="38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5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90"/>
                      <a:pt x="9640" y="27"/>
                      <a:pt x="2155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90"/>
                      <a:pt x="9640" y="27"/>
                      <a:pt x="2155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479925" y="3355975"/>
              <a:ext cx="1641475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zh-TW" altLang="en-US" sz="2400" dirty="0" smtClean="0"/>
                <a:t>積量</a:t>
              </a:r>
              <a:r>
                <a:rPr lang="en-US" altLang="zh-TW" sz="2400" dirty="0" smtClean="0"/>
                <a:t>(level)</a:t>
              </a:r>
              <a:endParaRPr lang="en-US" altLang="zh-TW" sz="2400" dirty="0"/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2955925" y="1908175"/>
              <a:ext cx="153728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zh-TW" altLang="en-US" sz="2400" dirty="0" smtClean="0"/>
                <a:t>率量</a:t>
              </a:r>
              <a:r>
                <a:rPr lang="en-US" altLang="zh-TW" sz="2400" dirty="0" smtClean="0"/>
                <a:t>(rate)</a:t>
              </a:r>
              <a:endParaRPr lang="en-US" altLang="zh-TW" sz="2400" dirty="0"/>
            </a:p>
          </p:txBody>
        </p:sp>
      </p:grpSp>
      <p:sp>
        <p:nvSpPr>
          <p:cNvPr id="214" name="文字方塊 213"/>
          <p:cNvSpPr txBox="1"/>
          <p:nvPr/>
        </p:nvSpPr>
        <p:spPr>
          <a:xfrm>
            <a:off x="832109" y="5157192"/>
            <a:ext cx="831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積量</a:t>
            </a:r>
            <a:r>
              <a:rPr lang="en-US" altLang="zh-TW" sz="2400" dirty="0" smtClean="0">
                <a:ea typeface="標楷體" pitchFamily="65" charset="-120"/>
              </a:rPr>
              <a:t>(level)</a:t>
            </a:r>
            <a:r>
              <a:rPr lang="zh-TW" altLang="en-US" sz="2400" dirty="0" smtClean="0">
                <a:ea typeface="標楷體" pitchFamily="65" charset="-120"/>
              </a:rPr>
              <a:t>是一種可隨時間演進而累積的事物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率量</a:t>
            </a:r>
            <a:r>
              <a:rPr lang="en-US" altLang="zh-TW" sz="2400" dirty="0" smtClean="0">
                <a:ea typeface="標楷體" pitchFamily="65" charset="-120"/>
              </a:rPr>
              <a:t>(rate)</a:t>
            </a:r>
            <a:r>
              <a:rPr lang="zh-TW" altLang="en-US" sz="2400" dirty="0" smtClean="0">
                <a:ea typeface="標楷體" pitchFamily="65" charset="-120"/>
              </a:rPr>
              <a:t>是瞬時的變化量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單位測量時間內平均的變化速率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倒一杯水系統模擬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3059832" y="580526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資料來源：系統動力學，五南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6" y="880398"/>
            <a:ext cx="7179518" cy="49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寫上方程式：水杯水位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67187"/>
            <a:ext cx="6264696" cy="543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12140</TotalTime>
  <Words>418</Words>
  <Application>Microsoft Office PowerPoint</Application>
  <PresentationFormat>如螢幕大小 (4:3)</PresentationFormat>
  <Paragraphs>115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9" baseType="lpstr">
      <vt:lpstr>新細明體</vt:lpstr>
      <vt:lpstr>標楷體</vt:lpstr>
      <vt:lpstr>Arial</vt:lpstr>
      <vt:lpstr>Calibri</vt:lpstr>
      <vt:lpstr>Symbol</vt:lpstr>
      <vt:lpstr>教學目標</vt:lpstr>
      <vt:lpstr>PowerPoint 簡報</vt:lpstr>
      <vt:lpstr>系統模擬</vt:lpstr>
      <vt:lpstr>VENSIM</vt:lpstr>
      <vt:lpstr>Vensim操作</vt:lpstr>
      <vt:lpstr>倒一杯水的系統結構</vt:lpstr>
      <vt:lpstr>PowerPoint 簡報</vt:lpstr>
      <vt:lpstr>積量與率量</vt:lpstr>
      <vt:lpstr>倒一杯水系統模擬</vt:lpstr>
      <vt:lpstr>寫上方程式：水杯水位</vt:lpstr>
      <vt:lpstr>INTEG(rate, initial value)</vt:lpstr>
      <vt:lpstr>寫上方程式：水位差距</vt:lpstr>
      <vt:lpstr>MAX(A, B)</vt:lpstr>
      <vt:lpstr>寫上方程式：水流閘門的調整</vt:lpstr>
      <vt:lpstr>寫上方程式：入流量</vt:lpstr>
      <vt:lpstr>寫上方程式：目標水位</vt:lpstr>
      <vt:lpstr>倒一杯水系統模擬</vt:lpstr>
      <vt:lpstr>Sketching the Rabbit Model </vt:lpstr>
      <vt:lpstr>Writing Equations：rabbit population</vt:lpstr>
      <vt:lpstr>Writing Equations：births</vt:lpstr>
      <vt:lpstr>Writing Equations：deaths</vt:lpstr>
      <vt:lpstr>Writing Equations：birth rate</vt:lpstr>
      <vt:lpstr>Writing Equations：average lifetime</vt:lpstr>
      <vt:lpstr>Simulation Experiments</vt:lpstr>
      <vt:lpstr>Simulation Experiments</vt:lpstr>
      <vt:lpstr>Simulation Experiments</vt:lpstr>
      <vt:lpstr>飲鴆止渴：防洪系統結構</vt:lpstr>
      <vt:lpstr>飲鴆止渴：防洪系統模擬</vt:lpstr>
      <vt:lpstr>寫上時間滯延功能</vt:lpstr>
      <vt:lpstr>DELAY FIXED (input, delay time, initial value)</vt:lpstr>
      <vt:lpstr>都市淹水的風險</vt:lpstr>
      <vt:lpstr>堤防加高</vt:lpstr>
      <vt:lpstr>淹水風險的增加</vt:lpstr>
      <vt:lpstr>淹水風險的減少</vt:lpstr>
      <vt:lpstr>飲鴆止渴：防洪系統模擬</vt:lpstr>
      <vt:lpstr>補習班經營系統模擬</vt:lpstr>
      <vt:lpstr>補習班經營系統模擬</vt:lpstr>
      <vt:lpstr>就業力模擬</vt:lpstr>
      <vt:lpstr>就業力模擬</vt:lpstr>
      <vt:lpstr>Steve Jobs的人生</vt:lpstr>
      <vt:lpstr>台科管理學院讓我價值提升</vt:lpstr>
      <vt:lpstr>回顧職涯歷程，關鍵影響之模擬</vt:lpstr>
      <vt:lpstr>InsightMaker線上系統模擬</vt:lpstr>
      <vt:lpstr>InsightMaker線上系統模擬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心智互動工具：系統思考圖</dc:title>
  <dc:creator>Your User Name</dc:creator>
  <cp:lastModifiedBy>George Lee</cp:lastModifiedBy>
  <cp:revision>94</cp:revision>
  <dcterms:created xsi:type="dcterms:W3CDTF">2010-07-14T01:53:22Z</dcterms:created>
  <dcterms:modified xsi:type="dcterms:W3CDTF">2014-12-31T05:09:03Z</dcterms:modified>
</cp:coreProperties>
</file>